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0" r:id="rId4"/>
    <p:sldId id="261" r:id="rId5"/>
    <p:sldId id="259" r:id="rId6"/>
    <p:sldId id="262" r:id="rId7"/>
    <p:sldId id="298" r:id="rId8"/>
    <p:sldId id="264" r:id="rId9"/>
    <p:sldId id="285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9" r:id="rId19"/>
    <p:sldId id="296" r:id="rId20"/>
    <p:sldId id="297" r:id="rId21"/>
    <p:sldId id="300" r:id="rId22"/>
    <p:sldId id="301" r:id="rId23"/>
    <p:sldId id="302" r:id="rId24"/>
    <p:sldId id="303" r:id="rId25"/>
    <p:sldId id="304" r:id="rId26"/>
    <p:sldId id="30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B035B7C-41BF-4219-A5EC-2DB91F625DD8}">
          <p14:sldIdLst>
            <p14:sldId id="256"/>
          </p14:sldIdLst>
        </p14:section>
        <p14:section name="Structure" id="{8B1C1A71-4244-48BA-A360-672D55A177C0}">
          <p14:sldIdLst>
            <p14:sldId id="258"/>
            <p14:sldId id="260"/>
            <p14:sldId id="261"/>
          </p14:sldIdLst>
        </p14:section>
        <p14:section name="Stock" id="{00C14C28-F105-41C0-AA2C-A04ABB032A75}">
          <p14:sldIdLst>
            <p14:sldId id="259"/>
          </p14:sldIdLst>
        </p14:section>
        <p14:section name="Ax=b" id="{1A950C08-A166-4724-8982-2B15EB0A9AB6}">
          <p14:sldIdLst>
            <p14:sldId id="262"/>
          </p14:sldIdLst>
        </p14:section>
        <p14:section name="respiration in Rowe(2008)" id="{DBF4A325-E7EA-4471-9AB6-4A28D7A33DE3}">
          <p14:sldIdLst>
            <p14:sldId id="298"/>
          </p14:sldIdLst>
        </p14:section>
        <p14:section name="Ex=f" id="{2FAE6653-CD44-4A45-84C4-E1E012EC4B20}">
          <p14:sldIdLst>
            <p14:sldId id="264"/>
            <p14:sldId id="285"/>
          </p14:sldIdLst>
        </p14:section>
        <p14:section name="coding_input" id="{2DBB02E1-479B-4CEC-99CF-05BD55FB6A56}">
          <p14:sldIdLst>
            <p14:sldId id="288"/>
            <p14:sldId id="289"/>
            <p14:sldId id="290"/>
            <p14:sldId id="291"/>
            <p14:sldId id="292"/>
          </p14:sldIdLst>
        </p14:section>
        <p14:section name="coding_LIM" id="{9B8F3064-178A-4CFA-9B5C-CED7AF5C9CCB}">
          <p14:sldIdLst>
            <p14:sldId id="293"/>
            <p14:sldId id="294"/>
            <p14:sldId id="295"/>
            <p14:sldId id="299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6" autoAdjust="0"/>
    <p:restoredTop sz="94660"/>
  </p:normalViewPr>
  <p:slideViewPr>
    <p:cSldViewPr snapToGrid="0">
      <p:cViewPr varScale="1">
        <p:scale>
          <a:sx n="74" d="100"/>
          <a:sy n="74" d="100"/>
        </p:scale>
        <p:origin x="2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D5B1B-C943-48CC-B973-6C882AC396DF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2DE7-2ADF-4015-B3D5-9FCCDDF45E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66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40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34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0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90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43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8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9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36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87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4A5D-7B45-4AAC-AA7F-5D3962047462}" type="datetimeFigureOut">
              <a:rPr lang="zh-TW" altLang="en-US" smtClean="0"/>
              <a:t>2021/11/17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54B4-A994-4FB2-BB39-5A52F37CA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0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LIM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Take Gulf of Mexico for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46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2310" y="293299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Composition of LIM input file</a:t>
            </a:r>
            <a:endParaRPr lang="zh-TW" altLang="en-US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473" t="18889" r="39305" b="68889"/>
          <a:stretch/>
        </p:blipFill>
        <p:spPr>
          <a:xfrm>
            <a:off x="2978510" y="869577"/>
            <a:ext cx="8489590" cy="101998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7955" y="869577"/>
            <a:ext cx="241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File name/note…  </a:t>
            </a:r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7955" y="1949123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 smtClean="0"/>
              <a:t>Compartment</a:t>
            </a:r>
            <a:endParaRPr lang="zh-TW" altLang="en-US" sz="20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968723" y="3083723"/>
            <a:ext cx="8530145" cy="2975436"/>
            <a:chOff x="397955" y="3424454"/>
            <a:chExt cx="8530145" cy="29754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l="2986" t="22099" r="40871" b="43086"/>
            <a:stretch/>
          </p:blipFill>
          <p:spPr>
            <a:xfrm>
              <a:off x="397955" y="3424454"/>
              <a:ext cx="8530145" cy="297543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985400" y="4374388"/>
              <a:ext cx="4942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Any line starting with ! and blank lines are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ignored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7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5803" r="42569" b="45432"/>
          <a:stretch/>
        </p:blipFill>
        <p:spPr>
          <a:xfrm>
            <a:off x="3556000" y="249183"/>
            <a:ext cx="8153400" cy="24293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0700" y="312664"/>
            <a:ext cx="2570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2.  Externals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0700" y="2678521"/>
            <a:ext cx="2588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3"/>
            </a:pPr>
            <a:r>
              <a:rPr lang="en-US" altLang="zh-TW" sz="2000" dirty="0" smtClean="0"/>
              <a:t>Rates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Default=0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987" t="23580" r="52291" b="42346"/>
          <a:stretch/>
        </p:blipFill>
        <p:spPr>
          <a:xfrm>
            <a:off x="3556000" y="2925226"/>
            <a:ext cx="8178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6463" y="303621"/>
            <a:ext cx="253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4.   Parameter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3149600" y="0"/>
            <a:ext cx="9042400" cy="6077974"/>
            <a:chOff x="2997200" y="127000"/>
            <a:chExt cx="9042400" cy="6077974"/>
          </a:xfrm>
        </p:grpSpPr>
        <p:grpSp>
          <p:nvGrpSpPr>
            <p:cNvPr id="6" name="群組 5"/>
            <p:cNvGrpSpPr/>
            <p:nvPr/>
          </p:nvGrpSpPr>
          <p:grpSpPr>
            <a:xfrm>
              <a:off x="2997200" y="127000"/>
              <a:ext cx="9042400" cy="6077974"/>
              <a:chOff x="355600" y="673100"/>
              <a:chExt cx="9042400" cy="6077974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2"/>
              <a:srcRect l="2916" t="22346" r="34948" b="43704"/>
              <a:stretch/>
            </p:blipFill>
            <p:spPr>
              <a:xfrm>
                <a:off x="355600" y="673100"/>
                <a:ext cx="9042400" cy="2786984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3"/>
              <a:srcRect l="2986" t="19630" r="35053" b="38025"/>
              <a:stretch/>
            </p:blipFill>
            <p:spPr>
              <a:xfrm>
                <a:off x="355600" y="3274945"/>
                <a:ext cx="9042400" cy="3476129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6350000" y="1679926"/>
              <a:ext cx="43815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Units may be included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between </a:t>
              </a:r>
              <a:r>
                <a:rPr lang="en-US" altLang="zh-TW" dirty="0">
                  <a:solidFill>
                    <a:srgbClr val="FF0000"/>
                  </a:solidFill>
                </a:rPr>
                <a:t>curly brackets. e.g. {</a:t>
              </a:r>
              <a:r>
                <a:rPr lang="en-US" altLang="zh-TW" dirty="0" err="1" smtClean="0">
                  <a:solidFill>
                    <a:srgbClr val="FF0000"/>
                  </a:solidFill>
                </a:rPr>
                <a:t>mgC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/m2/d</a:t>
              </a:r>
              <a:r>
                <a:rPr lang="en-US" altLang="zh-TW" dirty="0">
                  <a:solidFill>
                    <a:srgbClr val="FF0000"/>
                  </a:solidFill>
                </a:rPr>
                <a:t>}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2431" t="39136" r="36250" b="51728"/>
          <a:stretch/>
        </p:blipFill>
        <p:spPr>
          <a:xfrm>
            <a:off x="3149600" y="6077974"/>
            <a:ext cx="9042400" cy="7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5"/>
            </a:pPr>
            <a:r>
              <a:rPr lang="en-US" altLang="zh-TW" sz="2000" dirty="0" smtClean="0"/>
              <a:t>flow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43738" y="3551133"/>
            <a:ext cx="7448262" cy="3395767"/>
            <a:chOff x="3962399" y="303621"/>
            <a:chExt cx="8877300" cy="404728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2500" t="19630" r="34653" b="38148"/>
            <a:stretch/>
          </p:blipFill>
          <p:spPr>
            <a:xfrm>
              <a:off x="3962399" y="303621"/>
              <a:ext cx="8877300" cy="3354737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2659" t="46213" r="33541" b="44938"/>
            <a:stretch/>
          </p:blipFill>
          <p:spPr>
            <a:xfrm>
              <a:off x="3962399" y="3658358"/>
              <a:ext cx="8877300" cy="692548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775199" y="0"/>
            <a:ext cx="7416801" cy="3460950"/>
            <a:chOff x="3873499" y="0"/>
            <a:chExt cx="7416801" cy="346095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l="2500" t="21481" r="39514" b="38025"/>
            <a:stretch/>
          </p:blipFill>
          <p:spPr>
            <a:xfrm>
              <a:off x="3873499" y="0"/>
              <a:ext cx="7416801" cy="291342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/>
            <a:srcRect l="2500" t="37037" r="38403" b="54568"/>
            <a:stretch/>
          </p:blipFill>
          <p:spPr>
            <a:xfrm>
              <a:off x="3873499" y="2868303"/>
              <a:ext cx="7416801" cy="592647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634999" y="3478480"/>
            <a:ext cx="3962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6"/>
            </a:pPr>
            <a:r>
              <a:rPr lang="en-US" altLang="zh-TW" sz="2000" dirty="0" smtClean="0"/>
              <a:t>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Name a flow</a:t>
            </a:r>
          </a:p>
          <a:p>
            <a:pPr lvl="2"/>
            <a:endParaRPr lang="en-US" altLang="zh-TW" sz="2000" dirty="0" smtClean="0"/>
          </a:p>
        </p:txBody>
      </p:sp>
      <p:cxnSp>
        <p:nvCxnSpPr>
          <p:cNvPr id="11" name="直線接點 10"/>
          <p:cNvCxnSpPr/>
          <p:nvPr/>
        </p:nvCxnSpPr>
        <p:spPr>
          <a:xfrm>
            <a:off x="6108700" y="4114800"/>
            <a:ext cx="5359400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35000" y="316321"/>
            <a:ext cx="396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lvl="1"/>
            <a:r>
              <a:rPr lang="en-US" altLang="zh-TW" sz="2000" dirty="0" smtClean="0"/>
              <a:t>7.  Equalities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570" t="27531" r="48545" b="40864"/>
          <a:stretch/>
        </p:blipFill>
        <p:spPr>
          <a:xfrm>
            <a:off x="4737100" y="316321"/>
            <a:ext cx="7480300" cy="272028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999" y="3163463"/>
            <a:ext cx="3962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Headers (specified)</a:t>
            </a:r>
          </a:p>
          <a:p>
            <a:pPr marL="914400" lvl="1" indent="-457200">
              <a:buAutoNum type="arabicPeriod" startAt="8"/>
            </a:pPr>
            <a:r>
              <a:rPr lang="en-US" altLang="zh-TW" sz="2000" dirty="0" smtClean="0"/>
              <a:t>Inequalities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Simple calculation: +, -, *, /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() not allowed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&amp;: intend to next line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[min, max]: constraint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777" t="35309" r="49546" b="33580"/>
          <a:stretch/>
        </p:blipFill>
        <p:spPr>
          <a:xfrm>
            <a:off x="4737100" y="3696694"/>
            <a:ext cx="7467600" cy="27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62310" y="293299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Run model with LIM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62000" y="786028"/>
            <a:ext cx="3962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Load  input file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46188" y="5446407"/>
            <a:ext cx="860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Setup():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made everything in input file into matrix form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125" t="22099" r="35486" b="37901"/>
          <a:stretch/>
        </p:blipFill>
        <p:spPr>
          <a:xfrm>
            <a:off x="363698" y="1331607"/>
            <a:ext cx="11226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714500" y="127000"/>
            <a:ext cx="8658311" cy="6629400"/>
            <a:chOff x="1714500" y="-108744"/>
            <a:chExt cx="8966204" cy="686514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b="10087"/>
            <a:stretch/>
          </p:blipFill>
          <p:spPr>
            <a:xfrm>
              <a:off x="1714500" y="-108744"/>
              <a:ext cx="8953500" cy="452834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/>
            <a:srcRect t="53667"/>
            <a:stretch/>
          </p:blipFill>
          <p:spPr>
            <a:xfrm>
              <a:off x="1714500" y="4419600"/>
              <a:ext cx="8966204" cy="233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3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98500" y="3127445"/>
            <a:ext cx="1045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Lsei</a:t>
            </a:r>
            <a:r>
              <a:rPr lang="en-US" altLang="zh-TW" dirty="0" smtClean="0"/>
              <a:t>(): Solves </a:t>
            </a:r>
            <a:r>
              <a:rPr lang="en-US" altLang="zh-TW" dirty="0"/>
              <a:t>an </a:t>
            </a:r>
            <a:r>
              <a:rPr lang="en-US" altLang="zh-TW" dirty="0" err="1"/>
              <a:t>lsei</a:t>
            </a:r>
            <a:r>
              <a:rPr lang="en-US" altLang="zh-TW" dirty="0"/>
              <a:t> inverse problem (Least Squares with Equality and Inequality Constraints</a:t>
            </a:r>
            <a:r>
              <a:rPr lang="en-US" altLang="zh-TW" dirty="0" smtClean="0"/>
              <a:t>): min</a:t>
            </a:r>
            <a:r>
              <a:rPr lang="en-US" altLang="zh-TW" dirty="0"/>
              <a:t>(||Ax-b||^2)</a:t>
            </a:r>
          </a:p>
          <a:p>
            <a:r>
              <a:rPr lang="en-US" altLang="zh-TW" dirty="0" smtClean="0"/>
              <a:t>subject to Ex=f and </a:t>
            </a:r>
            <a:r>
              <a:rPr lang="en-US" altLang="zh-TW" dirty="0" err="1" smtClean="0"/>
              <a:t>Gx</a:t>
            </a:r>
            <a:r>
              <a:rPr lang="en-US" altLang="zh-TW" dirty="0"/>
              <a:t>&gt;=</a:t>
            </a:r>
            <a:r>
              <a:rPr lang="en-US" altLang="zh-TW" dirty="0" smtClean="0"/>
              <a:t>h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196673" y="2667591"/>
            <a:ext cx="345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Single value (traditional food web)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8500" y="3841750"/>
            <a:ext cx="10858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/>
              <a:t>parsimonious </a:t>
            </a:r>
            <a:r>
              <a:rPr lang="en-US" altLang="zh-TW" sz="2000" dirty="0" smtClean="0"/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not </a:t>
            </a:r>
            <a:r>
              <a:rPr lang="en-US" altLang="zh-TW" sz="2000" dirty="0"/>
              <a:t>based on any solid ecological </a:t>
            </a:r>
            <a:r>
              <a:rPr lang="en-US" altLang="zh-TW" sz="2000" dirty="0" smtClean="0"/>
              <a:t>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more </a:t>
            </a:r>
            <a:r>
              <a:rPr lang="en-US" altLang="zh-TW" sz="2000" dirty="0"/>
              <a:t>objective to try to find the most likely </a:t>
            </a:r>
            <a:r>
              <a:rPr lang="en-US" altLang="zh-TW" sz="2000" dirty="0" smtClean="0"/>
              <a:t>solution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841" t="31377" r="45877" b="51252"/>
          <a:stretch/>
        </p:blipFill>
        <p:spPr>
          <a:xfrm>
            <a:off x="1225550" y="531918"/>
            <a:ext cx="9398000" cy="1790700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5756275" y="2265900"/>
            <a:ext cx="336550" cy="43549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1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66700" y="139701"/>
            <a:ext cx="4164060" cy="6591300"/>
            <a:chOff x="431800" y="203200"/>
            <a:chExt cx="4394200" cy="695558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51319" t="19877" r="20070" b="8519"/>
            <a:stretch/>
          </p:blipFill>
          <p:spPr>
            <a:xfrm>
              <a:off x="431800" y="203200"/>
              <a:ext cx="4394200" cy="618601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51180" t="79841" r="20271" b="11111"/>
            <a:stretch/>
          </p:blipFill>
          <p:spPr>
            <a:xfrm>
              <a:off x="431800" y="6375400"/>
              <a:ext cx="4394200" cy="783389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59540" t="33309" r="3439" b="6170"/>
          <a:stretch/>
        </p:blipFill>
        <p:spPr>
          <a:xfrm>
            <a:off x="5097294" y="505299"/>
            <a:ext cx="6770451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7700" y="240437"/>
            <a:ext cx="1061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How </a:t>
            </a:r>
            <a:r>
              <a:rPr lang="en-US" altLang="zh-TW" dirty="0"/>
              <a:t>the likelihood approach works: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we </a:t>
            </a:r>
            <a:r>
              <a:rPr lang="en-US" altLang="zh-TW" dirty="0"/>
              <a:t>have found the ranges of solutions for every unknown flow.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These </a:t>
            </a:r>
            <a:r>
              <a:rPr lang="en-US" altLang="zh-TW" dirty="0"/>
              <a:t>ranges are the edges of a multidimensional ‘solution space’.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The </a:t>
            </a:r>
            <a:r>
              <a:rPr lang="en-US" altLang="zh-TW" dirty="0"/>
              <a:t>algorithm will randomly sample this solution space a </a:t>
            </a:r>
            <a:r>
              <a:rPr lang="en-US" altLang="zh-TW" dirty="0" smtClean="0"/>
              <a:t>lot </a:t>
            </a:r>
            <a:r>
              <a:rPr lang="en-US" altLang="zh-TW" dirty="0"/>
              <a:t>of times, create a probability distribution with these </a:t>
            </a:r>
            <a:r>
              <a:rPr lang="en-US" altLang="zh-TW" dirty="0" smtClean="0"/>
              <a:t>samples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give </a:t>
            </a:r>
            <a:r>
              <a:rPr lang="en-US" altLang="zh-TW" dirty="0"/>
              <a:t>you the most likely solution including the error margin.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731" t="19314" r="44875" b="26217"/>
          <a:stretch/>
        </p:blipFill>
        <p:spPr>
          <a:xfrm>
            <a:off x="647700" y="1994763"/>
            <a:ext cx="7924800" cy="46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/>
          <p:cNvGrpSpPr/>
          <p:nvPr/>
        </p:nvGrpSpPr>
        <p:grpSpPr>
          <a:xfrm>
            <a:off x="1304744" y="351085"/>
            <a:ext cx="9628213" cy="6149741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7" name="圓角矩形 106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4" name="直線單箭頭接點 113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>
                <a:stCxn id="111" idx="3"/>
                <a:endCxn id="108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/>
              <p:cNvCxnSpPr>
                <a:endCxn id="126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圓角矩形 125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9" name="直線單箭頭接點 128"/>
              <p:cNvCxnSpPr>
                <a:stCxn id="128" idx="2"/>
                <a:endCxn id="111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圓角矩形 129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1" name="直線單箭頭接點 130"/>
              <p:cNvCxnSpPr>
                <a:stCxn id="108" idx="3"/>
                <a:endCxn id="130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圓角矩形 132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4" name="直線單箭頭接點 133"/>
              <p:cNvCxnSpPr>
                <a:stCxn id="112" idx="3"/>
                <a:endCxn id="133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>
                <a:stCxn id="112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>
                <a:stCxn id="108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單箭頭接點 138"/>
              <p:cNvCxnSpPr>
                <a:stCxn id="107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肘形接點 141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7" idx="2"/>
                <a:endCxn id="112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單箭頭接點 144"/>
              <p:cNvCxnSpPr>
                <a:endCxn id="112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單箭頭接點 145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146"/>
              <p:cNvCxnSpPr>
                <a:stCxn id="107" idx="3"/>
                <a:endCxn id="130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肘形接點 147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肘形接點 148"/>
              <p:cNvCxnSpPr>
                <a:stCxn id="109" idx="1"/>
                <a:endCxn id="110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2" name="文字方塊 10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6" name="文字方塊 105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cxnSp>
        <p:nvCxnSpPr>
          <p:cNvPr id="68" name="肘形接點 67"/>
          <p:cNvCxnSpPr>
            <a:stCxn id="111" idx="1"/>
          </p:cNvCxnSpPr>
          <p:nvPr/>
        </p:nvCxnSpPr>
        <p:spPr>
          <a:xfrm rot="10800000" flipH="1" flipV="1">
            <a:off x="2024846" y="3270245"/>
            <a:ext cx="3201991" cy="3001067"/>
          </a:xfrm>
          <a:prstGeom prst="bentConnector3">
            <a:avLst>
              <a:gd name="adj1" fmla="val -22765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887072" y="6323603"/>
            <a:ext cx="4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62844" y="846032"/>
            <a:ext cx="10735076" cy="3970318"/>
            <a:chOff x="1609324" y="2485915"/>
            <a:chExt cx="10735076" cy="3970318"/>
          </a:xfrm>
        </p:grpSpPr>
        <p:grpSp>
          <p:nvGrpSpPr>
            <p:cNvPr id="17" name="群組 16"/>
            <p:cNvGrpSpPr/>
            <p:nvPr/>
          </p:nvGrpSpPr>
          <p:grpSpPr>
            <a:xfrm>
              <a:off x="2009274" y="2485915"/>
              <a:ext cx="10335126" cy="3970318"/>
              <a:chOff x="385011" y="2437788"/>
              <a:chExt cx="10335126" cy="3970318"/>
            </a:xfrm>
          </p:grpSpPr>
          <p:sp>
            <p:nvSpPr>
              <p:cNvPr id="2" name="文字方塊 1"/>
              <p:cNvSpPr txBox="1"/>
              <p:nvPr/>
            </p:nvSpPr>
            <p:spPr>
              <a:xfrm>
                <a:off x="1251284" y="2437788"/>
                <a:ext cx="9468853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Find suitable parameter: inequalities cannot be contradicted</a:t>
                </a:r>
              </a:p>
              <a:p>
                <a:r>
                  <a:rPr lang="en-US" altLang="zh-TW" sz="2800" dirty="0" smtClean="0"/>
                  <a:t>(before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run both SSA and likelihood model)</a:t>
                </a:r>
              </a:p>
              <a:p>
                <a:endParaRPr lang="en-US" altLang="zh-TW" sz="2800" dirty="0" smtClean="0"/>
              </a:p>
              <a:p>
                <a:r>
                  <a:rPr lang="en-US" altLang="zh-TW" sz="2800" dirty="0" smtClean="0"/>
                  <a:t>Likelihood method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SOP: 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Decide iteration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&amp;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(=range/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) -&gt; run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Find mean &amp; </a:t>
                </a:r>
                <a:r>
                  <a:rPr lang="en-US" altLang="zh-TW" sz="2800" dirty="0" err="1" smtClean="0"/>
                  <a:t>sd</a:t>
                </a:r>
                <a:r>
                  <a:rPr lang="en-US" altLang="zh-TW" sz="2800" dirty="0" smtClean="0"/>
                  <a:t> for </a:t>
                </a:r>
                <a:r>
                  <a:rPr lang="en-US" altLang="zh-TW" sz="2800" dirty="0"/>
                  <a:t>each </a:t>
                </a:r>
                <a:r>
                  <a:rPr lang="en-US" altLang="zh-TW" sz="2800" dirty="0" smtClean="0"/>
                  <a:t>flow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draw converge plot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Check coverage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of solution space</a:t>
                </a:r>
              </a:p>
              <a:p>
                <a:pPr marL="342900" indent="-342900">
                  <a:buAutoNum type="arabicPeriod"/>
                </a:pPr>
                <a:r>
                  <a:rPr lang="en-US" altLang="zh-TW" sz="2800" dirty="0" smtClean="0"/>
                  <a:t>Increase actual </a:t>
                </a:r>
                <a:r>
                  <a:rPr lang="en-US" altLang="zh-TW" sz="2800" dirty="0" err="1" smtClean="0"/>
                  <a:t>jumpsize</a:t>
                </a:r>
                <a:r>
                  <a:rPr lang="en-US" altLang="zh-TW" sz="2800" dirty="0" smtClean="0"/>
                  <a:t> &amp; Increase iteration -&gt; run</a:t>
                </a:r>
              </a:p>
            </p:txBody>
          </p:sp>
          <p:sp>
            <p:nvSpPr>
              <p:cNvPr id="16" name="弧形向右箭號 15"/>
              <p:cNvSpPr/>
              <p:nvPr/>
            </p:nvSpPr>
            <p:spPr>
              <a:xfrm flipV="1">
                <a:off x="385011" y="5027447"/>
                <a:ext cx="866273" cy="1228521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1609324" y="5505168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repeat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2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36187" y="272374"/>
            <a:ext cx="3965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Result from likelihood method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&lt;-100</a:t>
            </a:r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/10000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86" t="53707" r="74503" b="7116"/>
          <a:stretch/>
        </p:blipFill>
        <p:spPr>
          <a:xfrm>
            <a:off x="4101247" y="3009530"/>
            <a:ext cx="3492206" cy="32732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24" t="62813" r="74291" b="10709"/>
          <a:stretch/>
        </p:blipFill>
        <p:spPr>
          <a:xfrm>
            <a:off x="7829880" y="3009530"/>
            <a:ext cx="3683540" cy="23764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986" t="10803" r="74503" b="46080"/>
          <a:stretch/>
        </p:blipFill>
        <p:spPr>
          <a:xfrm>
            <a:off x="372614" y="2680283"/>
            <a:ext cx="3492206" cy="36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333" t="42469" r="2709" b="1481"/>
          <a:stretch/>
        </p:blipFill>
        <p:spPr>
          <a:xfrm>
            <a:off x="430446" y="2298700"/>
            <a:ext cx="5595497" cy="4013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733379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472" t="45556" r="4167" b="1545"/>
          <a:stretch/>
        </p:blipFill>
        <p:spPr>
          <a:xfrm>
            <a:off x="6508542" y="2542620"/>
            <a:ext cx="5365958" cy="376928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0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3630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Check coverage</a:t>
            </a:r>
            <a:r>
              <a:rPr lang="zh-TW" altLang="en-US" sz="2000" dirty="0"/>
              <a:t> </a:t>
            </a:r>
            <a:r>
              <a:rPr lang="en-US" altLang="zh-TW" sz="2000" dirty="0"/>
              <a:t>of solution </a:t>
            </a:r>
            <a:r>
              <a:rPr lang="en-US" altLang="zh-TW" sz="2000" dirty="0" smtClean="0"/>
              <a:t>space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3403" t="20741" r="6319" b="7408"/>
          <a:stretch/>
        </p:blipFill>
        <p:spPr>
          <a:xfrm>
            <a:off x="5453381" y="69362"/>
            <a:ext cx="5295729" cy="531399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3333" t="68765" r="6017" b="11111"/>
          <a:stretch/>
        </p:blipFill>
        <p:spPr>
          <a:xfrm>
            <a:off x="5453381" y="5383352"/>
            <a:ext cx="5295729" cy="14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7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614" y="948454"/>
            <a:ext cx="8428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Test 1:  </a:t>
            </a:r>
          </a:p>
          <a:p>
            <a:r>
              <a:rPr lang="zh-TW" altLang="en-US" dirty="0" smtClean="0"/>
              <a:t>iter</a:t>
            </a:r>
            <a:r>
              <a:rPr lang="zh-TW" altLang="en-US" dirty="0"/>
              <a:t>&lt;</a:t>
            </a:r>
            <a:r>
              <a:rPr lang="zh-TW" altLang="en-US" dirty="0" smtClean="0"/>
              <a:t>-</a:t>
            </a:r>
            <a:r>
              <a:rPr lang="en-US" altLang="zh-TW" dirty="0" smtClean="0"/>
              <a:t>3</a:t>
            </a:r>
            <a:r>
              <a:rPr lang="zh-TW" altLang="en-US" dirty="0" smtClean="0"/>
              <a:t>00</a:t>
            </a:r>
            <a:endParaRPr lang="zh-TW" altLang="en-US" dirty="0"/>
          </a:p>
          <a:p>
            <a:r>
              <a:rPr lang="zh-TW" altLang="en-US" dirty="0"/>
              <a:t>jumpsize&lt;-</a:t>
            </a:r>
            <a:r>
              <a:rPr lang="zh-TW" altLang="en-US" dirty="0" smtClean="0"/>
              <a:t>1000 </a:t>
            </a:r>
            <a:r>
              <a:rPr lang="en-US" altLang="zh-TW" dirty="0" smtClean="0"/>
              <a:t>(actual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 (max of range- min of range) /1000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486" t="12346" r="66042" b="45185"/>
          <a:stretch/>
        </p:blipFill>
        <p:spPr>
          <a:xfrm>
            <a:off x="165099" y="2374900"/>
            <a:ext cx="3718590" cy="3784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0486" t="54815" r="66042" b="6667"/>
          <a:stretch/>
        </p:blipFill>
        <p:spPr>
          <a:xfrm>
            <a:off x="4064000" y="2726956"/>
            <a:ext cx="3718589" cy="343254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0347" t="63580" r="65833" b="9013"/>
          <a:stretch/>
        </p:blipFill>
        <p:spPr>
          <a:xfrm>
            <a:off x="7962900" y="2726956"/>
            <a:ext cx="3773598" cy="24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5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2853" y="276847"/>
            <a:ext cx="1921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/>
              <a:t>Converge </a:t>
            </a:r>
            <a:r>
              <a:rPr lang="en-US" altLang="zh-TW" sz="2400" dirty="0"/>
              <a:t>plot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222853" y="827508"/>
            <a:ext cx="772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need </a:t>
            </a:r>
            <a:r>
              <a:rPr lang="zh-TW" altLang="en-US" dirty="0"/>
              <a:t>a measure of when mean and sd not significantly fluctuate </a:t>
            </a:r>
            <a:r>
              <a:rPr lang="zh-TW" altLang="en-US" dirty="0" smtClean="0"/>
              <a:t>anymore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calculate </a:t>
            </a:r>
            <a:r>
              <a:rPr lang="zh-TW" altLang="en-US" dirty="0"/>
              <a:t>fluctuation </a:t>
            </a:r>
            <a:r>
              <a:rPr lang="zh-TW" altLang="en-US" dirty="0" smtClean="0"/>
              <a:t>reduction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Error </a:t>
            </a:r>
            <a:r>
              <a:rPr lang="zh-TW" altLang="en-US" dirty="0"/>
              <a:t>margin of 2% of average stand. dev.</a:t>
            </a:r>
          </a:p>
        </p:txBody>
      </p:sp>
      <p:sp>
        <p:nvSpPr>
          <p:cNvPr id="4" name="矩形 3"/>
          <p:cNvSpPr/>
          <p:nvPr/>
        </p:nvSpPr>
        <p:spPr>
          <a:xfrm>
            <a:off x="616552" y="1877819"/>
            <a:ext cx="35641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Take BAC-&gt;MEI for example: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3472" t="41852" r="2083" b="1358"/>
          <a:stretch/>
        </p:blipFill>
        <p:spPr>
          <a:xfrm>
            <a:off x="430447" y="2175865"/>
            <a:ext cx="5965899" cy="42879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918581" y="6443491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16200000">
            <a:off x="-119063" y="3949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3333" t="43457" r="3125" b="1481"/>
          <a:stretch/>
        </p:blipFill>
        <p:spPr>
          <a:xfrm>
            <a:off x="6273800" y="2155501"/>
            <a:ext cx="6028183" cy="428799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180807" y="6311900"/>
            <a:ext cx="9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Iteration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6050676" y="424259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SD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949246" y="1352664"/>
            <a:ext cx="3569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dirty="0"/>
              <a:t>Mean percentage covered </a:t>
            </a:r>
            <a:r>
              <a:rPr lang="zh-TW" altLang="en-US" dirty="0" smtClean="0"/>
              <a:t>range</a:t>
            </a:r>
            <a:endParaRPr lang="en-US" altLang="zh-TW" dirty="0" smtClean="0"/>
          </a:p>
          <a:p>
            <a:r>
              <a:rPr lang="zh-TW" altLang="en-US" dirty="0" smtClean="0"/>
              <a:t> [</a:t>
            </a:r>
            <a:r>
              <a:rPr lang="zh-TW" altLang="en-US" dirty="0"/>
              <a:t>1] 23.9333</a:t>
            </a:r>
          </a:p>
        </p:txBody>
      </p:sp>
    </p:spTree>
    <p:extLst>
      <p:ext uri="{BB962C8B-B14F-4D97-AF65-F5344CB8AC3E}">
        <p14:creationId xmlns:p14="http://schemas.microsoft.com/office/powerpoint/2010/main" val="2966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479" y="348734"/>
            <a:ext cx="678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Compare parsimonious, likelihood result and Rowe et al. (2008)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22986" t="39754" r="49792" b="13579"/>
          <a:stretch/>
        </p:blipFill>
        <p:spPr>
          <a:xfrm>
            <a:off x="7531100" y="533809"/>
            <a:ext cx="4216400" cy="40658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52847" t="16667" r="4583" b="16419"/>
          <a:stretch/>
        </p:blipFill>
        <p:spPr>
          <a:xfrm>
            <a:off x="482600" y="832241"/>
            <a:ext cx="6560057" cy="580024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340100" y="6488668"/>
            <a:ext cx="184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Flow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52291" t="41481" r="14167" b="41759"/>
          <a:stretch/>
        </p:blipFill>
        <p:spPr>
          <a:xfrm>
            <a:off x="7042657" y="4683020"/>
            <a:ext cx="4912302" cy="1380702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8509000" y="5638800"/>
            <a:ext cx="3445959" cy="25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0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肘形接點 146"/>
          <p:cNvCxnSpPr>
            <a:stCxn id="110" idx="1"/>
          </p:cNvCxnSpPr>
          <p:nvPr/>
        </p:nvCxnSpPr>
        <p:spPr>
          <a:xfrm rot="10800000" flipH="1" flipV="1">
            <a:off x="5676489" y="2433484"/>
            <a:ext cx="2329122" cy="2158770"/>
          </a:xfrm>
          <a:prstGeom prst="bentConnector3">
            <a:avLst>
              <a:gd name="adj1" fmla="val -20556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03549"/>
              </p:ext>
            </p:extLst>
          </p:nvPr>
        </p:nvGraphicFramePr>
        <p:xfrm>
          <a:off x="175559" y="132563"/>
          <a:ext cx="4734116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POC_W-&gt;SED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POC particle rain to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SED-&gt;EXP_S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Sediment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export(e.g. downslope, burial…)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SED-&gt;BAC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bacteria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bacteria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smtClean="0">
                          <a:latin typeface="+mn-lt"/>
                        </a:rPr>
                        <a:t>megafauna feed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megafauna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SED-&gt;FIS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feeds on sediment</a:t>
                      </a:r>
                      <a:r>
                        <a:rPr lang="zh-TW" altLang="en-US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(carcass)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00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feces deposit on sediment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92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7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feed on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</a:tbl>
          </a:graphicData>
        </a:graphic>
      </p:graphicFrame>
      <p:grpSp>
        <p:nvGrpSpPr>
          <p:cNvPr id="73" name="群組 72"/>
          <p:cNvGrpSpPr/>
          <p:nvPr/>
        </p:nvGrpSpPr>
        <p:grpSpPr>
          <a:xfrm>
            <a:off x="5158495" y="333632"/>
            <a:ext cx="6925901" cy="4423718"/>
            <a:chOff x="2131749" y="122377"/>
            <a:chExt cx="9965224" cy="6385059"/>
          </a:xfrm>
        </p:grpSpPr>
        <p:grpSp>
          <p:nvGrpSpPr>
            <p:cNvPr id="74" name="群組 73"/>
            <p:cNvGrpSpPr/>
            <p:nvPr/>
          </p:nvGrpSpPr>
          <p:grpSpPr>
            <a:xfrm>
              <a:off x="2131749" y="669114"/>
              <a:ext cx="9965224" cy="5838322"/>
              <a:chOff x="2131749" y="669114"/>
              <a:chExt cx="9965224" cy="5838322"/>
            </a:xfrm>
          </p:grpSpPr>
          <p:sp>
            <p:nvSpPr>
              <p:cNvPr id="106" name="圓角矩形 105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107" name="圓角矩形 106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111" name="圓角矩形 110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2" name="直線單箭頭接點 111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/>
              <p:cNvCxnSpPr>
                <a:stCxn id="110" idx="3"/>
                <a:endCxn id="107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/>
              <p:cNvCxnSpPr>
                <a:endCxn id="125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圓角矩形 124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126" name="圓角矩形 125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128" name="直線單箭頭接點 127"/>
              <p:cNvCxnSpPr>
                <a:stCxn id="126" idx="2"/>
                <a:endCxn id="110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圓角矩形 12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130" name="直線單箭頭接點 129"/>
              <p:cNvCxnSpPr>
                <a:stCxn id="107" idx="3"/>
                <a:endCxn id="12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圓角矩形 130"/>
              <p:cNvSpPr/>
              <p:nvPr/>
            </p:nvSpPr>
            <p:spPr>
              <a:xfrm>
                <a:off x="10570901" y="4461857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132" name="直線單箭頭接點 131"/>
              <p:cNvCxnSpPr>
                <a:stCxn id="111" idx="3"/>
                <a:endCxn id="131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/>
              <p:cNvCxnSpPr>
                <a:stCxn id="111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/>
              <p:cNvCxnSpPr>
                <a:stCxn id="107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/>
              <p:cNvCxnSpPr>
                <a:stCxn id="106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肘形接點 138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/>
              <p:cNvCxnSpPr>
                <a:stCxn id="106" idx="2"/>
                <a:endCxn id="111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/>
              <p:cNvCxnSpPr>
                <a:endCxn id="111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/>
              <p:cNvCxnSpPr>
                <a:stCxn id="106" idx="3"/>
                <a:endCxn id="12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肘形接點 14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肘形接點 145"/>
              <p:cNvCxnSpPr>
                <a:stCxn id="108" idx="1"/>
                <a:endCxn id="109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群組 74"/>
            <p:cNvGrpSpPr/>
            <p:nvPr/>
          </p:nvGrpSpPr>
          <p:grpSpPr>
            <a:xfrm>
              <a:off x="2940555" y="122377"/>
              <a:ext cx="6607784" cy="6331430"/>
              <a:chOff x="2940555" y="122377"/>
              <a:chExt cx="6607784" cy="6331430"/>
            </a:xfrm>
          </p:grpSpPr>
          <p:grpSp>
            <p:nvGrpSpPr>
              <p:cNvPr id="76" name="群組 7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100" name="文字方塊 9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2" name="文字方塊 101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7" name="文字方塊 7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8" name="文字方塊 7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文字方塊 7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文字方塊 7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文字方塊 8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文字方塊 82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文字方塊 87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文字方塊 89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文字方塊 91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文字方塊 92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文字方塊 93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53" name="文字方塊 152"/>
          <p:cNvSpPr txBox="1"/>
          <p:nvPr/>
        </p:nvSpPr>
        <p:spPr>
          <a:xfrm>
            <a:off x="7708738" y="461030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10" name="群組 9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4" name="圓角矩形 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5" name="圓角矩形 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6" name="圓角矩形 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7" name="圓角矩形 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8" name="圓角矩形 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11" name="直線單箭頭接點 10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/>
              <p:cNvCxnSpPr>
                <a:stCxn id="8" idx="3"/>
                <a:endCxn id="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單箭頭接點 28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單箭頭接點 36"/>
              <p:cNvCxnSpPr>
                <a:endCxn id="39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圓角矩形 38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45" name="直線單箭頭接點 44"/>
              <p:cNvCxnSpPr>
                <a:stCxn id="44" idx="2"/>
                <a:endCxn id="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圓角矩形 48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0" name="直線單箭頭接點 49"/>
              <p:cNvCxnSpPr>
                <a:stCxn id="5" idx="3"/>
                <a:endCxn id="49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圓角矩形 61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95" name="直線單箭頭接點 94"/>
              <p:cNvCxnSpPr>
                <a:stCxn id="9" idx="3"/>
                <a:endCxn id="62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單箭頭接點 100"/>
              <p:cNvCxnSpPr>
                <a:stCxn id="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103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/>
              <p:cNvCxnSpPr>
                <a:stCxn id="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/>
              <p:cNvCxnSpPr>
                <a:stCxn id="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肘形接點 142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肘形接點 149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/>
              <p:cNvCxnSpPr>
                <a:stCxn id="4" idx="2"/>
                <a:endCxn id="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/>
              <p:cNvCxnSpPr>
                <a:endCxn id="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/>
              <p:cNvCxnSpPr>
                <a:stCxn id="4" idx="3"/>
                <a:endCxn id="49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肘形接點 174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肘形接點 207"/>
              <p:cNvCxnSpPr>
                <a:stCxn id="6" idx="1"/>
                <a:endCxn id="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2" name="文字方塊 1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1" name="文字方塊 4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3" name="文字方塊 4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6" name="文字方塊 45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文字方塊 63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53326"/>
              </p:ext>
            </p:extLst>
          </p:nvPr>
        </p:nvGraphicFramePr>
        <p:xfrm>
          <a:off x="175559" y="132563"/>
          <a:ext cx="473411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942">
                  <a:extLst>
                    <a:ext uri="{9D8B030D-6E8A-4147-A177-3AD203B41FA5}">
                      <a16:colId xmlns:a16="http://schemas.microsoft.com/office/drawing/2014/main" val="1866532453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3058841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FLOW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f18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MAC-&gt;MEG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f19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</a:t>
                      </a:r>
                      <a:r>
                        <a:rPr lang="en-US" altLang="zh-TW" sz="1200" baseline="0" dirty="0" err="1" smtClean="0">
                          <a:latin typeface="+mn-lt"/>
                        </a:rPr>
                        <a:t>macrofauna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f20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MEG-&gt;FIS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Fish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feed on megafauna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f21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Bacteria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f22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MEI-&gt;DIC_W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>
                          <a:latin typeface="+mn-lt"/>
                        </a:rPr>
                        <a:t>Meiofauna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f23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MAC-&gt;DIC_W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>
                          <a:latin typeface="+mn-lt"/>
                        </a:rPr>
                        <a:t>macrofauna</a:t>
                      </a:r>
                      <a:r>
                        <a:rPr lang="en-US" altLang="zh-TW" sz="1200" dirty="0" smtClean="0">
                          <a:latin typeface="+mn-lt"/>
                        </a:rPr>
                        <a:t>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f24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megafauna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f25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FIS-&gt;DIC_W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+mn-lt"/>
                        </a:rPr>
                        <a:t>fish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f26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Megafauna</a:t>
                      </a:r>
                      <a:r>
                        <a:rPr lang="en-US" altLang="zh-TW" sz="1200" baseline="0" dirty="0" smtClean="0">
                          <a:latin typeface="+mn-lt"/>
                        </a:rPr>
                        <a:t> loss to predation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85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f27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+mn-lt"/>
                        </a:rPr>
                        <a:t>FIS-&gt;EXP_B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>
                          <a:latin typeface="+mn-lt"/>
                        </a:rPr>
                        <a:t>fish loss to predation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/>
          <p:cNvSpPr txBox="1"/>
          <p:nvPr/>
        </p:nvSpPr>
        <p:spPr>
          <a:xfrm>
            <a:off x="594911" y="572878"/>
            <a:ext cx="97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Stock</a:t>
            </a:r>
            <a:endParaRPr lang="zh-TW" altLang="en-US" sz="2800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861472"/>
              </p:ext>
            </p:extLst>
          </p:nvPr>
        </p:nvGraphicFramePr>
        <p:xfrm>
          <a:off x="67146" y="1315200"/>
          <a:ext cx="11969580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33017931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4053178306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5765090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387077062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77123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4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688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BAC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2585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1855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322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208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272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197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630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MAC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816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5887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MEG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30.6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59.5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9.43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10476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FIS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35.4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24.7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3200799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0152171" y="4915796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Rowe et al. (2008)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7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78" name="群組 77"/>
          <p:cNvGrpSpPr/>
          <p:nvPr/>
        </p:nvGrpSpPr>
        <p:grpSpPr>
          <a:xfrm>
            <a:off x="1393078" y="1707124"/>
            <a:ext cx="1311641" cy="4354935"/>
            <a:chOff x="636190" y="2058422"/>
            <a:chExt cx="1311641" cy="43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𝑚𝑒𝑔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90" y="4984807"/>
                  <a:ext cx="1311641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𝑓𝑖𝑠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5" y="5794470"/>
                  <a:ext cx="1171346" cy="618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5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594911" y="1526985"/>
            <a:ext cx="8646766" cy="4747098"/>
            <a:chOff x="155643" y="972766"/>
            <a:chExt cx="8646766" cy="474709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16986" t="36713" r="48652" b="17140"/>
            <a:stretch/>
          </p:blipFill>
          <p:spPr>
            <a:xfrm>
              <a:off x="155643" y="972766"/>
              <a:ext cx="6284068" cy="474709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45058" y="2320506"/>
              <a:ext cx="5986732" cy="215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6439711" y="2105170"/>
              <a:ext cx="23626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Use as upper boundary</a:t>
              </a:r>
            </a:p>
            <a:p>
              <a:r>
                <a:rPr lang="en-US" altLang="zh-TW" dirty="0" smtClean="0"/>
                <a:t>(lower boundary=0)</a:t>
              </a:r>
              <a:endParaRPr lang="zh-TW" altLang="en-US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94911" y="572878"/>
            <a:ext cx="1829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/>
              <a:t>Gx</a:t>
            </a:r>
            <a:r>
              <a:rPr lang="en-US" altLang="zh-TW" sz="2800" dirty="0" smtClean="0"/>
              <a:t>&gt;=h</a:t>
            </a:r>
          </a:p>
          <a:p>
            <a:r>
              <a:rPr lang="en-US" altLang="zh-TW" sz="2800" dirty="0" smtClean="0"/>
              <a:t>Respiration</a:t>
            </a:r>
          </a:p>
        </p:txBody>
      </p:sp>
    </p:spTree>
    <p:extLst>
      <p:ext uri="{BB962C8B-B14F-4D97-AF65-F5344CB8AC3E}">
        <p14:creationId xmlns:p14="http://schemas.microsoft.com/office/powerpoint/2010/main" val="41582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5094047" y="1156772"/>
            <a:ext cx="7876130" cy="4747261"/>
            <a:chOff x="2131749" y="122377"/>
            <a:chExt cx="10728260" cy="6486735"/>
          </a:xfrm>
        </p:grpSpPr>
        <p:grpSp>
          <p:nvGrpSpPr>
            <p:cNvPr id="4" name="群組 3"/>
            <p:cNvGrpSpPr/>
            <p:nvPr/>
          </p:nvGrpSpPr>
          <p:grpSpPr>
            <a:xfrm>
              <a:off x="2131749" y="669114"/>
              <a:ext cx="10728260" cy="5838322"/>
              <a:chOff x="2131749" y="669114"/>
              <a:chExt cx="10728260" cy="5838322"/>
            </a:xfrm>
          </p:grpSpPr>
          <p:sp>
            <p:nvSpPr>
              <p:cNvPr id="34" name="圓角矩形 33"/>
              <p:cNvSpPr/>
              <p:nvPr/>
            </p:nvSpPr>
            <p:spPr>
              <a:xfrm>
                <a:off x="5482488" y="429190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macro</a:t>
                </a:r>
                <a:endParaRPr lang="zh-TW" altLang="en-US" sz="2000" dirty="0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5392199" y="2730930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meio</a:t>
                </a:r>
                <a:endParaRPr lang="zh-TW" altLang="en-US" sz="2000" dirty="0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2877058" y="421092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bac</a:t>
                </a:r>
                <a:endParaRPr lang="zh-TW" altLang="en-US" sz="2000" dirty="0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51009" y="776366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mega</a:t>
                </a:r>
                <a:endParaRPr lang="zh-TW" altLang="en-US" sz="2000" dirty="0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2877057" y="2756984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sed</a:t>
                </a:r>
                <a:endParaRPr lang="zh-TW" altLang="en-US" sz="2000" dirty="0"/>
              </a:p>
            </p:txBody>
          </p:sp>
          <p:sp>
            <p:nvSpPr>
              <p:cNvPr id="39" name="圓角矩形 38"/>
              <p:cNvSpPr/>
              <p:nvPr/>
            </p:nvSpPr>
            <p:spPr>
              <a:xfrm>
                <a:off x="6245524" y="5714927"/>
                <a:ext cx="1526072" cy="792509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fish</a:t>
                </a:r>
                <a:endParaRPr lang="zh-TW" altLang="en-US" sz="2000" dirty="0"/>
              </a:p>
            </p:txBody>
          </p:sp>
          <p:cxnSp>
            <p:nvCxnSpPr>
              <p:cNvPr id="40" name="直線單箭頭接點 39"/>
              <p:cNvCxnSpPr/>
              <p:nvPr/>
            </p:nvCxnSpPr>
            <p:spPr>
              <a:xfrm flipV="1">
                <a:off x="3996410" y="3476713"/>
                <a:ext cx="0" cy="72806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H="1">
                <a:off x="3417978" y="3514854"/>
                <a:ext cx="1" cy="68992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/>
              <p:cNvCxnSpPr/>
              <p:nvPr/>
            </p:nvCxnSpPr>
            <p:spPr>
              <a:xfrm flipH="1" flipV="1">
                <a:off x="4403131" y="2908609"/>
                <a:ext cx="917360" cy="121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/>
              <p:cNvCxnSpPr>
                <a:stCxn id="38" idx="3"/>
                <a:endCxn id="35" idx="1"/>
              </p:cNvCxnSpPr>
              <p:nvPr/>
            </p:nvCxnSpPr>
            <p:spPr>
              <a:xfrm flipV="1">
                <a:off x="4403129" y="3127185"/>
                <a:ext cx="989070" cy="2605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/>
              <p:cNvCxnSpPr/>
              <p:nvPr/>
            </p:nvCxnSpPr>
            <p:spPr>
              <a:xfrm flipH="1" flipV="1">
                <a:off x="4337494" y="3469036"/>
                <a:ext cx="1141132" cy="1014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/>
              <p:cNvCxnSpPr/>
              <p:nvPr/>
            </p:nvCxnSpPr>
            <p:spPr>
              <a:xfrm>
                <a:off x="4415035" y="3230295"/>
                <a:ext cx="1240307" cy="107706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/>
              <p:cNvCxnSpPr/>
              <p:nvPr/>
            </p:nvCxnSpPr>
            <p:spPr>
              <a:xfrm flipH="1">
                <a:off x="6196760" y="3523439"/>
                <a:ext cx="1" cy="79250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/>
              <p:nvPr/>
            </p:nvCxnSpPr>
            <p:spPr>
              <a:xfrm>
                <a:off x="4403808" y="4746305"/>
                <a:ext cx="1090450" cy="1800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/>
              <p:cNvCxnSpPr/>
              <p:nvPr/>
            </p:nvCxnSpPr>
            <p:spPr>
              <a:xfrm flipV="1">
                <a:off x="4374052" y="3367316"/>
                <a:ext cx="1036070" cy="923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單箭頭接點 48"/>
              <p:cNvCxnSpPr>
                <a:endCxn id="50" idx="2"/>
              </p:cNvCxnSpPr>
              <p:nvPr/>
            </p:nvCxnSpPr>
            <p:spPr>
              <a:xfrm flipH="1" flipV="1">
                <a:off x="2894786" y="1461623"/>
                <a:ext cx="431773" cy="1214385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圓角矩形 49"/>
              <p:cNvSpPr/>
              <p:nvPr/>
            </p:nvSpPr>
            <p:spPr>
              <a:xfrm>
                <a:off x="2131749" y="66911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EXP_S</a:t>
                </a:r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3761665" y="1133104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POC_W</a:t>
                </a:r>
                <a:endParaRPr lang="zh-TW" altLang="en-US" sz="2000" dirty="0"/>
              </a:p>
            </p:txBody>
          </p:sp>
          <p:cxnSp>
            <p:nvCxnSpPr>
              <p:cNvPr id="52" name="直線單箭頭接點 51"/>
              <p:cNvCxnSpPr>
                <a:stCxn id="51" idx="2"/>
                <a:endCxn id="38" idx="0"/>
              </p:cNvCxnSpPr>
              <p:nvPr/>
            </p:nvCxnSpPr>
            <p:spPr>
              <a:xfrm flipH="1">
                <a:off x="3640094" y="1925613"/>
                <a:ext cx="884608" cy="83137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圓角矩形 52"/>
              <p:cNvSpPr/>
              <p:nvPr/>
            </p:nvSpPr>
            <p:spPr>
              <a:xfrm>
                <a:off x="9041966" y="3794521"/>
                <a:ext cx="1526072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DIC_W</a:t>
                </a:r>
                <a:endParaRPr lang="zh-TW" altLang="en-US" sz="2000" dirty="0"/>
              </a:p>
            </p:txBody>
          </p:sp>
          <p:cxnSp>
            <p:nvCxnSpPr>
              <p:cNvPr id="54" name="直線單箭頭接點 53"/>
              <p:cNvCxnSpPr>
                <a:stCxn id="35" idx="3"/>
                <a:endCxn id="53" idx="1"/>
              </p:cNvCxnSpPr>
              <p:nvPr/>
            </p:nvCxnSpPr>
            <p:spPr>
              <a:xfrm>
                <a:off x="6918271" y="3127185"/>
                <a:ext cx="2123695" cy="106359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/>
              <p:nvPr/>
            </p:nvCxnSpPr>
            <p:spPr>
              <a:xfrm>
                <a:off x="12860009" y="4995761"/>
                <a:ext cx="0" cy="71916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圓角矩形 55"/>
              <p:cNvSpPr/>
              <p:nvPr/>
            </p:nvSpPr>
            <p:spPr>
              <a:xfrm>
                <a:off x="10570901" y="4461858"/>
                <a:ext cx="1526073" cy="79250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err="1" smtClean="0"/>
                  <a:t>Exp_B</a:t>
                </a:r>
                <a:endParaRPr lang="zh-TW" altLang="en-US" sz="2000" dirty="0"/>
              </a:p>
            </p:txBody>
          </p:sp>
          <p:cxnSp>
            <p:nvCxnSpPr>
              <p:cNvPr id="57" name="直線單箭頭接點 56"/>
              <p:cNvCxnSpPr>
                <a:stCxn id="39" idx="3"/>
                <a:endCxn id="56" idx="2"/>
              </p:cNvCxnSpPr>
              <p:nvPr/>
            </p:nvCxnSpPr>
            <p:spPr>
              <a:xfrm flipV="1">
                <a:off x="7771596" y="5254366"/>
                <a:ext cx="3562341" cy="856816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/>
              <p:cNvCxnSpPr>
                <a:stCxn id="39" idx="3"/>
              </p:cNvCxnSpPr>
              <p:nvPr/>
            </p:nvCxnSpPr>
            <p:spPr>
              <a:xfrm flipV="1">
                <a:off x="7771596" y="4574034"/>
                <a:ext cx="1375303" cy="1537148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/>
              <p:nvPr/>
            </p:nvCxnSpPr>
            <p:spPr>
              <a:xfrm>
                <a:off x="9039103" y="1397091"/>
                <a:ext cx="1421656" cy="244365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單箭頭接點 59"/>
              <p:cNvCxnSpPr/>
              <p:nvPr/>
            </p:nvCxnSpPr>
            <p:spPr>
              <a:xfrm flipV="1">
                <a:off x="4337494" y="1550084"/>
                <a:ext cx="3510307" cy="117469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單箭頭接點 60"/>
              <p:cNvCxnSpPr>
                <a:stCxn id="35" idx="3"/>
              </p:cNvCxnSpPr>
              <p:nvPr/>
            </p:nvCxnSpPr>
            <p:spPr>
              <a:xfrm flipV="1">
                <a:off x="6918271" y="1438391"/>
                <a:ext cx="1360658" cy="168879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/>
              <p:cNvCxnSpPr>
                <a:stCxn id="34" idx="3"/>
              </p:cNvCxnSpPr>
              <p:nvPr/>
            </p:nvCxnSpPr>
            <p:spPr>
              <a:xfrm flipV="1">
                <a:off x="7008560" y="1509656"/>
                <a:ext cx="1511988" cy="317850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/>
              <p:nvPr/>
            </p:nvCxnSpPr>
            <p:spPr>
              <a:xfrm>
                <a:off x="9061738" y="874386"/>
                <a:ext cx="2798042" cy="3565081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接點 63"/>
              <p:cNvCxnSpPr/>
              <p:nvPr/>
            </p:nvCxnSpPr>
            <p:spPr>
              <a:xfrm rot="10800000" flipH="1" flipV="1">
                <a:off x="2878080" y="3230295"/>
                <a:ext cx="3368465" cy="2992582"/>
              </a:xfrm>
              <a:prstGeom prst="bentConnector3">
                <a:avLst>
                  <a:gd name="adj1" fmla="val -20491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接點 64"/>
              <p:cNvCxnSpPr/>
              <p:nvPr/>
            </p:nvCxnSpPr>
            <p:spPr>
              <a:xfrm rot="10800000">
                <a:off x="2943564" y="3375995"/>
                <a:ext cx="3334690" cy="2691071"/>
              </a:xfrm>
              <a:prstGeom prst="bentConnector3">
                <a:avLst>
                  <a:gd name="adj1" fmla="val 116289"/>
                </a:avLst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>
                <a:stCxn id="34" idx="2"/>
                <a:endCxn id="39" idx="0"/>
              </p:cNvCxnSpPr>
              <p:nvPr/>
            </p:nvCxnSpPr>
            <p:spPr>
              <a:xfrm>
                <a:off x="6245524" y="5084413"/>
                <a:ext cx="763036" cy="6305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endCxn id="39" idx="0"/>
              </p:cNvCxnSpPr>
              <p:nvPr/>
            </p:nvCxnSpPr>
            <p:spPr>
              <a:xfrm flipH="1">
                <a:off x="7008560" y="1603152"/>
                <a:ext cx="1703341" cy="411177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H="1">
                <a:off x="3906366" y="1509656"/>
                <a:ext cx="3675164" cy="118124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>
                <a:stCxn id="34" idx="3"/>
                <a:endCxn id="53" idx="1"/>
              </p:cNvCxnSpPr>
              <p:nvPr/>
            </p:nvCxnSpPr>
            <p:spPr>
              <a:xfrm flipV="1">
                <a:off x="7008560" y="4190776"/>
                <a:ext cx="2033406" cy="497383"/>
              </a:xfrm>
              <a:prstGeom prst="straightConnector1">
                <a:avLst/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肘形接點 69"/>
              <p:cNvCxnSpPr/>
              <p:nvPr/>
            </p:nvCxnSpPr>
            <p:spPr>
              <a:xfrm rot="5400000" flipH="1" flipV="1">
                <a:off x="6109909" y="1712218"/>
                <a:ext cx="416405" cy="6164908"/>
              </a:xfrm>
              <a:prstGeom prst="bentConnector3">
                <a:avLst>
                  <a:gd name="adj1" fmla="val -69736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接點 70"/>
              <p:cNvCxnSpPr>
                <a:stCxn id="36" idx="1"/>
                <a:endCxn id="37" idx="0"/>
              </p:cNvCxnSpPr>
              <p:nvPr/>
            </p:nvCxnSpPr>
            <p:spPr>
              <a:xfrm rot="10800000" flipH="1">
                <a:off x="2877057" y="776367"/>
                <a:ext cx="5436987" cy="3830815"/>
              </a:xfrm>
              <a:prstGeom prst="bentConnector4">
                <a:avLst>
                  <a:gd name="adj1" fmla="val -17177"/>
                  <a:gd name="adj2" fmla="val 119328"/>
                </a:avLst>
              </a:prstGeom>
              <a:ln w="57150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/>
            <p:cNvGrpSpPr/>
            <p:nvPr/>
          </p:nvGrpSpPr>
          <p:grpSpPr>
            <a:xfrm>
              <a:off x="2940555" y="122377"/>
              <a:ext cx="6607784" cy="6486735"/>
              <a:chOff x="2940555" y="122377"/>
              <a:chExt cx="6607784" cy="64867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2940555" y="1552745"/>
                <a:ext cx="1384481" cy="2476803"/>
                <a:chOff x="3003465" y="1519078"/>
                <a:chExt cx="1384481" cy="2476803"/>
              </a:xfrm>
            </p:grpSpPr>
            <p:sp>
              <p:nvSpPr>
                <p:cNvPr id="30" name="文字方塊 29"/>
                <p:cNvSpPr txBox="1"/>
                <p:nvPr/>
              </p:nvSpPr>
              <p:spPr>
                <a:xfrm>
                  <a:off x="4015728" y="1869763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f1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1" name="文字方塊 30"/>
                <p:cNvSpPr txBox="1"/>
                <p:nvPr/>
              </p:nvSpPr>
              <p:spPr>
                <a:xfrm>
                  <a:off x="3003465" y="1519078"/>
                  <a:ext cx="372218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f2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2" name="文字方塊 31"/>
                <p:cNvSpPr txBox="1"/>
                <p:nvPr/>
              </p:nvSpPr>
              <p:spPr>
                <a:xfrm>
                  <a:off x="3378972" y="3591912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f3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4005711" y="362654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rgbClr val="FF0000"/>
                      </a:solidFill>
                    </a:rPr>
                    <a:t>f4</a:t>
                  </a:r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7" name="文字方塊 6"/>
              <p:cNvSpPr txBox="1"/>
              <p:nvPr/>
            </p:nvSpPr>
            <p:spPr>
              <a:xfrm>
                <a:off x="4909685" y="3116339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946813" y="2644458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5196697" y="3822680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5041938" y="413005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449061" y="1603273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7131278" y="121728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5785111" y="623978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5785111" y="569801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4341637" y="417740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4332286" y="4781722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7847801" y="12237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193990" y="3549493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6858373" y="258448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6799673" y="405917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f18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909553" y="489553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f19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657726" y="152484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f20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3244255" y="498373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f21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879601" y="3133396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6888025" y="4598587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f23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059103" y="1592131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f24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7690579" y="563338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f25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8965366" y="6535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7725393" y="6084475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f27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72" name="矩形 71"/>
          <p:cNvSpPr/>
          <p:nvPr/>
        </p:nvSpPr>
        <p:spPr>
          <a:xfrm>
            <a:off x="122608" y="1719776"/>
            <a:ext cx="36749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/>
              <a:t>Sediment community respiration: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𝑏𝑎𝑐</m:t>
                        </m:r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𝑚𝑒𝑖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altLang="zh-TW" sz="160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zh-TW" sz="1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eg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altLang="zh-TW" sz="1600" b="0" i="0" dirty="0" smtClean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𝑓𝑖𝑠</m:t>
                        </m:r>
                        <m:r>
                          <a:rPr lang="en-US" altLang="zh-TW" sz="1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𝐷𝐼𝐶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TW" sz="1600" b="0" i="0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807" y="2240464"/>
                <a:ext cx="4961021" cy="579133"/>
              </a:xfrm>
              <a:prstGeom prst="rect">
                <a:avLst/>
              </a:prstGeom>
              <a:blipFill>
                <a:blip r:embed="rId2"/>
                <a:stretch>
                  <a:fillRect t="-63158" b="-10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151193" y="2983844"/>
            <a:ext cx="2494285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MT1: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36.5</a:t>
            </a:r>
            <a:r>
              <a:rPr lang="da-DK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(mg C/m2/d)</a:t>
            </a:r>
            <a:endParaRPr lang="da-DK" altLang="zh-TW" dirty="0" smtClean="0">
              <a:solidFill>
                <a:schemeClr val="bg1"/>
              </a:solidFill>
            </a:endParaRPr>
          </a:p>
          <a:p>
            <a:r>
              <a:rPr lang="da-DK" altLang="zh-TW" dirty="0" smtClean="0">
                <a:solidFill>
                  <a:schemeClr val="bg1"/>
                </a:solidFill>
              </a:rPr>
              <a:t>MT3: 36.3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bg1"/>
                </a:solidFill>
              </a:rPr>
              <a:t>mg </a:t>
            </a:r>
            <a:r>
              <a:rPr lang="en-US" altLang="zh-TW" dirty="0" smtClean="0">
                <a:solidFill>
                  <a:schemeClr val="bg1"/>
                </a:solidFill>
              </a:rPr>
              <a:t>C/m2/d)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S42: 32.4</a:t>
            </a:r>
          </a:p>
          <a:p>
            <a:r>
              <a:rPr lang="en-US" altLang="zh-TW" dirty="0" smtClean="0">
                <a:solidFill>
                  <a:schemeClr val="bg1"/>
                </a:solidFill>
              </a:rPr>
              <a:t>S36: 29.1 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850476" y="3636583"/>
            <a:ext cx="194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TW" dirty="0"/>
              <a:t>(</a:t>
            </a:r>
            <a:r>
              <a:rPr lang="nl-NL" altLang="zh-TW" dirty="0"/>
              <a:t>Rowe et al., 2008</a:t>
            </a:r>
            <a:r>
              <a:rPr lang="da-DK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1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9358" y="2961199"/>
            <a:ext cx="4496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OC burial rate (kg/m2/d)</a:t>
            </a:r>
          </a:p>
          <a:p>
            <a:r>
              <a:rPr lang="en-US" altLang="zh-TW" sz="2000" dirty="0" smtClean="0"/>
              <a:t>S42:  </a:t>
            </a:r>
            <a:r>
              <a:rPr lang="en-US" altLang="zh-TW" sz="2000" dirty="0"/>
              <a:t>56/365=56000000/365 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mgC</a:t>
            </a:r>
            <a:r>
              <a:rPr lang="en-US" altLang="zh-TW" sz="2000" dirty="0" smtClean="0"/>
              <a:t>/m2/d</a:t>
            </a:r>
            <a:r>
              <a:rPr lang="en-US" altLang="zh-TW" sz="2000" dirty="0"/>
              <a:t>)</a:t>
            </a:r>
            <a:endParaRPr lang="en-US" altLang="zh-TW" sz="2000" dirty="0" smtClean="0"/>
          </a:p>
          <a:p>
            <a:r>
              <a:rPr lang="en-US" altLang="zh-TW" sz="2000" dirty="0" smtClean="0"/>
              <a:t>MT3: 64/365</a:t>
            </a:r>
          </a:p>
          <a:p>
            <a:r>
              <a:rPr lang="en-US" altLang="zh-TW" sz="2000" dirty="0" smtClean="0"/>
              <a:t>S36: 84/365</a:t>
            </a:r>
          </a:p>
          <a:p>
            <a:endParaRPr lang="en-US" altLang="zh-TW" sz="2000" dirty="0"/>
          </a:p>
          <a:p>
            <a:r>
              <a:rPr lang="en-US" altLang="zh-TW" sz="2000" dirty="0" err="1" smtClean="0"/>
              <a:t>Santschi</a:t>
            </a:r>
            <a:r>
              <a:rPr lang="en-US" altLang="zh-TW" sz="2000" dirty="0" smtClean="0"/>
              <a:t> &amp;Rowe (2008)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4911" y="572878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Ex=f</a:t>
            </a:r>
            <a:endParaRPr lang="zh-TW" altLang="en-US" sz="28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70788"/>
              </p:ext>
            </p:extLst>
          </p:nvPr>
        </p:nvGraphicFramePr>
        <p:xfrm>
          <a:off x="82676" y="1439074"/>
          <a:ext cx="1196958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240">
                  <a:extLst>
                    <a:ext uri="{9D8B030D-6E8A-4147-A177-3AD203B41FA5}">
                      <a16:colId xmlns:a16="http://schemas.microsoft.com/office/drawing/2014/main" val="6551532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1084461539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152138288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3336854614"/>
                    </a:ext>
                  </a:extLst>
                </a:gridCol>
                <a:gridCol w="2574335">
                  <a:extLst>
                    <a:ext uri="{9D8B030D-6E8A-4147-A177-3AD203B41FA5}">
                      <a16:colId xmlns:a16="http://schemas.microsoft.com/office/drawing/2014/main" val="2248640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Compart-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ment</a:t>
                      </a:r>
                      <a:endParaRPr lang="en-US" altLang="zh-TW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MT1</a:t>
                      </a:r>
                      <a:r>
                        <a:rPr lang="zh-TW" altLang="en-US" sz="2400" dirty="0" smtClean="0">
                          <a:latin typeface="+mn-lt"/>
                        </a:rPr>
                        <a:t> </a:t>
                      </a:r>
                      <a:r>
                        <a:rPr lang="en-US" altLang="zh-TW" sz="2400" dirty="0" smtClean="0">
                          <a:latin typeface="+mn-lt"/>
                        </a:rPr>
                        <a:t>(</a:t>
                      </a:r>
                      <a:r>
                        <a:rPr lang="en-US" altLang="zh-TW" sz="2400" dirty="0" smtClean="0"/>
                        <a:t>482 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MT3</a:t>
                      </a:r>
                      <a:r>
                        <a:rPr lang="en-US" altLang="zh-TW" sz="2400" baseline="0" dirty="0" smtClean="0">
                          <a:latin typeface="+mn-lt"/>
                        </a:rPr>
                        <a:t> (985m)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S36 (768m)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Stock (</a:t>
                      </a:r>
                      <a:r>
                        <a:rPr lang="en-US" altLang="zh-TW" sz="2400" dirty="0" err="1" smtClean="0">
                          <a:latin typeface="+mn-lt"/>
                        </a:rPr>
                        <a:t>mgC</a:t>
                      </a:r>
                      <a:r>
                        <a:rPr lang="en-US" altLang="zh-TW" sz="2400" dirty="0" smtClean="0">
                          <a:latin typeface="+mn-lt"/>
                        </a:rPr>
                        <a:t>/m2)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S42 (1838m)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0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+mn-lt"/>
                        </a:rPr>
                        <a:t>SED</a:t>
                      </a:r>
                      <a:endParaRPr lang="zh-TW" alt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7.02E+05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6.72E+05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3.75E+05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39311017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3088573" y="3930695"/>
            <a:ext cx="1667529" cy="2107981"/>
            <a:chOff x="7096102" y="3327946"/>
            <a:chExt cx="1667529" cy="2107981"/>
          </a:xfrm>
        </p:grpSpPr>
        <p:sp>
          <p:nvSpPr>
            <p:cNvPr id="74" name="圓角矩形 73"/>
            <p:cNvSpPr/>
            <p:nvPr/>
          </p:nvSpPr>
          <p:spPr>
            <a:xfrm>
              <a:off x="7643268" y="4855936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cxnSp>
          <p:nvCxnSpPr>
            <p:cNvPr id="75" name="直線單箭頭接點 74"/>
            <p:cNvCxnSpPr>
              <a:endCxn id="76" idx="2"/>
            </p:cNvCxnSpPr>
            <p:nvPr/>
          </p:nvCxnSpPr>
          <p:spPr>
            <a:xfrm flipH="1" flipV="1">
              <a:off x="7656284" y="3907937"/>
              <a:ext cx="316985" cy="888737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圓角矩形 75"/>
            <p:cNvSpPr/>
            <p:nvPr/>
          </p:nvSpPr>
          <p:spPr>
            <a:xfrm>
              <a:off x="7096102" y="3327946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EXP_S</a:t>
              </a:r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7689885" y="3974623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605757" y="2961199"/>
            <a:ext cx="21900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 (</a:t>
            </a:r>
            <a:r>
              <a:rPr lang="en-US" altLang="zh-TW" dirty="0" err="1" smtClean="0"/>
              <a:t>mgC</a:t>
            </a:r>
            <a:r>
              <a:rPr lang="en-US" altLang="zh-TW" dirty="0" smtClean="0"/>
              <a:t>/m2/d)</a:t>
            </a:r>
          </a:p>
          <a:p>
            <a:r>
              <a:rPr lang="en-US" altLang="zh-TW" dirty="0" smtClean="0"/>
              <a:t>MT1: 77.7</a:t>
            </a:r>
          </a:p>
          <a:p>
            <a:r>
              <a:rPr lang="en-US" altLang="zh-TW" dirty="0" smtClean="0"/>
              <a:t>S42:  13.4</a:t>
            </a:r>
          </a:p>
          <a:p>
            <a:r>
              <a:rPr lang="en-US" altLang="zh-TW" dirty="0" smtClean="0"/>
              <a:t>MT3: 22.5</a:t>
            </a:r>
          </a:p>
          <a:p>
            <a:r>
              <a:rPr lang="en-US" altLang="zh-TW" dirty="0" smtClean="0"/>
              <a:t>S36: 11.4</a:t>
            </a:r>
          </a:p>
          <a:p>
            <a:endParaRPr lang="en-US" altLang="zh-TW" dirty="0"/>
          </a:p>
          <a:p>
            <a:r>
              <a:rPr lang="en-US" altLang="zh-TW" dirty="0" smtClean="0"/>
              <a:t>Biggs et al(2008)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8795780" y="3782388"/>
            <a:ext cx="1824213" cy="1823539"/>
            <a:chOff x="5641213" y="1896464"/>
            <a:chExt cx="1769796" cy="1768414"/>
          </a:xfrm>
        </p:grpSpPr>
        <p:sp>
          <p:nvSpPr>
            <p:cNvPr id="12" name="圓角矩形 11"/>
            <p:cNvSpPr/>
            <p:nvPr/>
          </p:nvSpPr>
          <p:spPr>
            <a:xfrm>
              <a:off x="5641213" y="3084887"/>
              <a:ext cx="1120363" cy="57999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 smtClean="0"/>
                <a:t>sed</a:t>
              </a:r>
              <a:endParaRPr lang="zh-TW" altLang="en-US" sz="2000" dirty="0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290646" y="1896464"/>
              <a:ext cx="1120363" cy="57999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/>
                <a:t>POC_W</a:t>
              </a:r>
              <a:endParaRPr lang="zh-TW" altLang="en-US" sz="2000" dirty="0"/>
            </a:p>
          </p:txBody>
        </p:sp>
        <p:cxnSp>
          <p:nvCxnSpPr>
            <p:cNvPr id="14" name="直線單箭頭接點 13"/>
            <p:cNvCxnSpPr>
              <a:stCxn id="13" idx="2"/>
              <a:endCxn id="12" idx="0"/>
            </p:cNvCxnSpPr>
            <p:nvPr/>
          </p:nvCxnSpPr>
          <p:spPr>
            <a:xfrm flipH="1">
              <a:off x="6201395" y="2476455"/>
              <a:ext cx="649433" cy="608432"/>
            </a:xfrm>
            <a:prstGeom prst="straightConnector1">
              <a:avLst/>
            </a:prstGeom>
            <a:ln w="571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6430981" y="2460220"/>
              <a:ext cx="273263" cy="270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f1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39637</TotalTime>
  <Words>1086</Words>
  <Application>Microsoft Office PowerPoint</Application>
  <PresentationFormat>寬螢幕</PresentationFormat>
  <Paragraphs>449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Arial</vt:lpstr>
      <vt:lpstr>Calibri</vt:lpstr>
      <vt:lpstr>Calibri Light</vt:lpstr>
      <vt:lpstr>Cambria Math</vt:lpstr>
      <vt:lpstr>Office 佈景主題</vt:lpstr>
      <vt:lpstr>LIM application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173</cp:revision>
  <dcterms:created xsi:type="dcterms:W3CDTF">2021-09-15T08:41:32Z</dcterms:created>
  <dcterms:modified xsi:type="dcterms:W3CDTF">2021-11-17T07:56:17Z</dcterms:modified>
</cp:coreProperties>
</file>